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28" r:id="rId1"/>
  </p:sldMasterIdLst>
  <p:notesMasterIdLst>
    <p:notesMasterId r:id="rId21"/>
  </p:notesMasterIdLst>
  <p:sldIdLst>
    <p:sldId id="256" r:id="rId2"/>
    <p:sldId id="274" r:id="rId3"/>
    <p:sldId id="275" r:id="rId4"/>
    <p:sldId id="276" r:id="rId5"/>
    <p:sldId id="277" r:id="rId6"/>
    <p:sldId id="278" r:id="rId7"/>
    <p:sldId id="273" r:id="rId8"/>
    <p:sldId id="258" r:id="rId9"/>
    <p:sldId id="272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79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6AA1EEB-5E89-4910-B7A4-92350B764393}">
          <p14:sldIdLst>
            <p14:sldId id="256"/>
            <p14:sldId id="274"/>
            <p14:sldId id="275"/>
            <p14:sldId id="276"/>
            <p14:sldId id="277"/>
            <p14:sldId id="278"/>
          </p14:sldIdLst>
        </p14:section>
        <p14:section name="Example" id="{B778397E-E3F0-42AE-8FEF-A99A4DC379FC}">
          <p14:sldIdLst>
            <p14:sldId id="273"/>
            <p14:sldId id="258"/>
            <p14:sldId id="272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Visualization" id="{71060375-5615-4D9B-8BD1-833AAC7AE2DD}">
          <p14:sldIdLst>
            <p14:sldId id="279"/>
          </p14:sldIdLst>
        </p14:section>
        <p14:section name="Conclusion" id="{6A0C0FEB-9E7B-4944-8A13-7FF4CDD0F985}">
          <p14:sldIdLst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20"/>
    <a:srgbClr val="3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0" autoAdjust="0"/>
    <p:restoredTop sz="84302" autoAdjust="0"/>
  </p:normalViewPr>
  <p:slideViewPr>
    <p:cSldViewPr snapToGrid="0">
      <p:cViewPr varScale="1">
        <p:scale>
          <a:sx n="95" d="100"/>
          <a:sy n="95" d="100"/>
        </p:scale>
        <p:origin x="38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8BC36-345F-4911-9FB1-569543F4C5FE}" type="datetimeFigureOut">
              <a:rPr lang="de-DE" smtClean="0"/>
              <a:t>04.03.2016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EBD4A-801C-4DE8-8666-0F3A8A977F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63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BD4A-801C-4DE8-8666-0F3A8A977F3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04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Algorithmus basiert auf Nachrichtenaustausch durch Knoten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 smtClean="0"/>
              <a:t>Vertexzentriert</a:t>
            </a:r>
            <a:endParaRPr lang="de-DE" dirty="0" smtClean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smtClean="0"/>
              <a:t>Iterativ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smtClean="0"/>
              <a:t>Solange bis sich</a:t>
            </a:r>
            <a:r>
              <a:rPr lang="de-DE" baseline="0" dirty="0" smtClean="0"/>
              <a:t> nichts mehr ändert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BD4A-801C-4DE8-8666-0F3A8A977F3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176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FlatMap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BD4A-801C-4DE8-8666-0F3A8A977F3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88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Map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BD4A-801C-4DE8-8666-0F3A8A977F3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89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Join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BD4A-801C-4DE8-8666-0F3A8A977F3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341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Join</a:t>
            </a:r>
            <a:r>
              <a:rPr lang="de-DE" dirty="0" smtClean="0"/>
              <a:t>-Filter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BD4A-801C-4DE8-8666-0F3A8A977F3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73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Group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BD4A-801C-4DE8-8666-0F3A8A977F3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178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Aggregate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BD4A-801C-4DE8-8666-0F3A8A977F3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27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New </a:t>
            </a:r>
            <a:r>
              <a:rPr lang="de-DE" dirty="0" err="1" smtClean="0"/>
              <a:t>WorkSet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BD4A-801C-4DE8-8666-0F3A8A977F3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29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8344-3933-4B69-8097-96A828723378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6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17C0-7A96-47C7-B1CD-EEA6F0BF6FB6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46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2A9B-1AFE-49BC-B102-72DCBCEA9E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B768-C421-4BA8-B0D3-4A8649255EF5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9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AE27B-704C-440A-9B99-09599023ADB6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580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D0A-F6FB-4A3D-82AA-1C0DE6F5E0F0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6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564E-C121-4F3B-9B6A-9456B7856823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6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F5F9-C6E2-4B82-9838-B2676A53BC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8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52D6-A7B4-4971-AB2F-1AA0A748225D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5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F875A4-1C21-468A-99CF-5BE1BDD98FE0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7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CB70-1E8E-44EC-8E14-BC0746518733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2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0B1DBF0-22CB-4674-BF17-DDA69A2F36F6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25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7200" dirty="0" smtClean="0"/>
              <a:t>Graph </a:t>
            </a:r>
            <a:r>
              <a:rPr lang="de-DE" sz="7200" dirty="0" err="1" smtClean="0"/>
              <a:t>Metrics</a:t>
            </a:r>
            <a:r>
              <a:rPr lang="de-DE" sz="7200" dirty="0" smtClean="0"/>
              <a:t> &amp; </a:t>
            </a:r>
            <a:r>
              <a:rPr lang="de-DE" sz="7200" dirty="0" err="1" smtClean="0"/>
              <a:t>Measures</a:t>
            </a:r>
            <a:endParaRPr lang="de-DE" sz="7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Big </a:t>
            </a:r>
            <a:r>
              <a:rPr lang="de-DE" smtClean="0"/>
              <a:t>Data </a:t>
            </a:r>
            <a:r>
              <a:rPr lang="de-DE" smtClean="0"/>
              <a:t>Practicium</a:t>
            </a:r>
          </a:p>
          <a:p>
            <a:r>
              <a:rPr lang="de-DE" sz="2000" cap="none" smtClean="0"/>
              <a:t>Toni Pohl, Lukas Werner</a:t>
            </a:r>
            <a:endParaRPr lang="de-DE" sz="2000" cap="none" dirty="0"/>
          </a:p>
        </p:txBody>
      </p:sp>
    </p:spTree>
    <p:extLst>
      <p:ext uri="{BB962C8B-B14F-4D97-AF65-F5344CB8AC3E}">
        <p14:creationId xmlns:p14="http://schemas.microsoft.com/office/powerpoint/2010/main" val="14288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Weakly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Components</a:t>
            </a:r>
            <a:br>
              <a:rPr lang="de-DE" dirty="0" smtClean="0"/>
            </a:b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Implementation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F5F9-C6E2-4B82-9838-B2676A53BC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06301"/>
              </p:ext>
            </p:extLst>
          </p:nvPr>
        </p:nvGraphicFramePr>
        <p:xfrm>
          <a:off x="1309971" y="2839614"/>
          <a:ext cx="345965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826">
                  <a:extLst>
                    <a:ext uri="{9D8B030D-6E8A-4147-A177-3AD203B41FA5}">
                      <a16:colId xmlns:a16="http://schemas.microsoft.com/office/drawing/2014/main" val="652756173"/>
                    </a:ext>
                  </a:extLst>
                </a:gridCol>
                <a:gridCol w="1729826">
                  <a:extLst>
                    <a:ext uri="{9D8B030D-6E8A-4147-A177-3AD203B41FA5}">
                      <a16:colId xmlns:a16="http://schemas.microsoft.com/office/drawing/2014/main" val="2375274886"/>
                    </a:ext>
                  </a:extLst>
                </a:gridCol>
              </a:tblGrid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Source-Key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Target-Key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50258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660547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07225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09639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7883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92030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560371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93436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692953"/>
                  </a:ext>
                </a:extLst>
              </a:tr>
            </a:tbl>
          </a:graphicData>
        </a:graphic>
      </p:graphicFrame>
      <p:cxnSp>
        <p:nvCxnSpPr>
          <p:cNvPr id="35" name="Gerader Verbinder 34"/>
          <p:cNvCxnSpPr/>
          <p:nvPr/>
        </p:nvCxnSpPr>
        <p:spPr>
          <a:xfrm flipV="1">
            <a:off x="5745189" y="3361634"/>
            <a:ext cx="1440873" cy="25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V="1">
            <a:off x="8850869" y="3533285"/>
            <a:ext cx="1440873" cy="25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 flipH="1">
            <a:off x="9784666" y="3533285"/>
            <a:ext cx="507076" cy="1152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>
            <a:off x="8850869" y="3786823"/>
            <a:ext cx="933797" cy="89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5491651" y="3361634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40" name="Ellipse 39"/>
          <p:cNvSpPr/>
          <p:nvPr/>
        </p:nvSpPr>
        <p:spPr>
          <a:xfrm>
            <a:off x="6932524" y="3108096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41" name="Ellipse 40"/>
          <p:cNvSpPr/>
          <p:nvPr/>
        </p:nvSpPr>
        <p:spPr>
          <a:xfrm>
            <a:off x="8597331" y="3533285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42" name="Ellipse 41"/>
          <p:cNvSpPr/>
          <p:nvPr/>
        </p:nvSpPr>
        <p:spPr>
          <a:xfrm>
            <a:off x="10038204" y="3279747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5</a:t>
            </a:r>
            <a:endParaRPr lang="de-DE" dirty="0"/>
          </a:p>
        </p:txBody>
      </p:sp>
      <p:sp>
        <p:nvSpPr>
          <p:cNvPr id="43" name="Ellipse 42"/>
          <p:cNvSpPr/>
          <p:nvPr/>
        </p:nvSpPr>
        <p:spPr>
          <a:xfrm>
            <a:off x="9531128" y="4431866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44" name="Inhaltsplatzhalter 2"/>
          <p:cNvSpPr txBox="1">
            <a:spLocks/>
          </p:cNvSpPr>
          <p:nvPr/>
        </p:nvSpPr>
        <p:spPr>
          <a:xfrm>
            <a:off x="1097280" y="1845734"/>
            <a:ext cx="10058400" cy="5442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Undirect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(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necessary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448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F5F9-C6E2-4B82-9838-B2676A53BC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21" name="Gerader Verbinder 20"/>
          <p:cNvCxnSpPr/>
          <p:nvPr/>
        </p:nvCxnSpPr>
        <p:spPr>
          <a:xfrm flipV="1">
            <a:off x="5745189" y="3361634"/>
            <a:ext cx="1440873" cy="25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8850869" y="3533285"/>
            <a:ext cx="1440873" cy="25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9784666" y="3533285"/>
            <a:ext cx="507076" cy="1152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8850869" y="3786823"/>
            <a:ext cx="933797" cy="89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5491651" y="3361634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24" name="Ellipse 23"/>
          <p:cNvSpPr/>
          <p:nvPr/>
        </p:nvSpPr>
        <p:spPr>
          <a:xfrm>
            <a:off x="6932524" y="3108096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28" name="Ellipse 27"/>
          <p:cNvSpPr/>
          <p:nvPr/>
        </p:nvSpPr>
        <p:spPr>
          <a:xfrm>
            <a:off x="8597331" y="3533285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30" name="Ellipse 29"/>
          <p:cNvSpPr/>
          <p:nvPr/>
        </p:nvSpPr>
        <p:spPr>
          <a:xfrm>
            <a:off x="10038204" y="3279747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5</a:t>
            </a:r>
            <a:endParaRPr lang="de-DE" dirty="0"/>
          </a:p>
        </p:txBody>
      </p:sp>
      <p:sp>
        <p:nvSpPr>
          <p:cNvPr id="32" name="Ellipse 31"/>
          <p:cNvSpPr/>
          <p:nvPr/>
        </p:nvSpPr>
        <p:spPr>
          <a:xfrm>
            <a:off x="9531128" y="4431866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4</a:t>
            </a:r>
            <a:endParaRPr lang="de-DE" dirty="0"/>
          </a:p>
        </p:txBody>
      </p:sp>
      <p:graphicFrame>
        <p:nvGraphicFramePr>
          <p:cNvPr id="20" name="Tabel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30544"/>
              </p:ext>
            </p:extLst>
          </p:nvPr>
        </p:nvGraphicFramePr>
        <p:xfrm>
          <a:off x="1309971" y="2839614"/>
          <a:ext cx="345965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826">
                  <a:extLst>
                    <a:ext uri="{9D8B030D-6E8A-4147-A177-3AD203B41FA5}">
                      <a16:colId xmlns:a16="http://schemas.microsoft.com/office/drawing/2014/main" val="652756173"/>
                    </a:ext>
                  </a:extLst>
                </a:gridCol>
                <a:gridCol w="1729826">
                  <a:extLst>
                    <a:ext uri="{9D8B030D-6E8A-4147-A177-3AD203B41FA5}">
                      <a16:colId xmlns:a16="http://schemas.microsoft.com/office/drawing/2014/main" val="2375274886"/>
                    </a:ext>
                  </a:extLst>
                </a:gridCol>
              </a:tblGrid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Vertex-Key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Component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50258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660547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07225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09639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7883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92030"/>
                  </a:ext>
                </a:extLst>
              </a:tr>
            </a:tbl>
          </a:graphicData>
        </a:graphic>
      </p:graphicFrame>
      <p:sp>
        <p:nvSpPr>
          <p:cNvPr id="25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err="1" smtClean="0"/>
              <a:t>Weakly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Components</a:t>
            </a:r>
            <a:br>
              <a:rPr lang="de-DE" dirty="0" smtClean="0"/>
            </a:b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Implementation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1097280" y="1845734"/>
            <a:ext cx="10058400" cy="5442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Start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defining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vertex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13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F5F9-C6E2-4B82-9838-B2676A53BC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21" name="Gerader Verbinder 20"/>
          <p:cNvCxnSpPr/>
          <p:nvPr/>
        </p:nvCxnSpPr>
        <p:spPr>
          <a:xfrm flipV="1">
            <a:off x="5745189" y="3361634"/>
            <a:ext cx="1440873" cy="25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8850869" y="3533285"/>
            <a:ext cx="1440873" cy="25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9784666" y="3533285"/>
            <a:ext cx="507076" cy="1152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8850869" y="3786823"/>
            <a:ext cx="933797" cy="898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5491651" y="3361634"/>
            <a:ext cx="507076" cy="5070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24" name="Ellipse 23"/>
          <p:cNvSpPr/>
          <p:nvPr/>
        </p:nvSpPr>
        <p:spPr>
          <a:xfrm>
            <a:off x="6932524" y="3108096"/>
            <a:ext cx="507076" cy="50707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28" name="Ellipse 27"/>
          <p:cNvSpPr/>
          <p:nvPr/>
        </p:nvSpPr>
        <p:spPr>
          <a:xfrm>
            <a:off x="8597331" y="3533285"/>
            <a:ext cx="507076" cy="50707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30" name="Ellipse 29"/>
          <p:cNvSpPr/>
          <p:nvPr/>
        </p:nvSpPr>
        <p:spPr>
          <a:xfrm>
            <a:off x="10038204" y="3279747"/>
            <a:ext cx="507076" cy="50707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5</a:t>
            </a:r>
            <a:endParaRPr lang="de-DE" dirty="0"/>
          </a:p>
        </p:txBody>
      </p:sp>
      <p:sp>
        <p:nvSpPr>
          <p:cNvPr id="32" name="Ellipse 31"/>
          <p:cNvSpPr/>
          <p:nvPr/>
        </p:nvSpPr>
        <p:spPr>
          <a:xfrm>
            <a:off x="9531128" y="4431866"/>
            <a:ext cx="507076" cy="507076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4</a:t>
            </a:r>
            <a:endParaRPr lang="de-DE" dirty="0"/>
          </a:p>
        </p:txBody>
      </p:sp>
      <p:graphicFrame>
        <p:nvGraphicFramePr>
          <p:cNvPr id="20" name="Tabel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67994"/>
              </p:ext>
            </p:extLst>
          </p:nvPr>
        </p:nvGraphicFramePr>
        <p:xfrm>
          <a:off x="1309971" y="2839614"/>
          <a:ext cx="345965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826">
                  <a:extLst>
                    <a:ext uri="{9D8B030D-6E8A-4147-A177-3AD203B41FA5}">
                      <a16:colId xmlns:a16="http://schemas.microsoft.com/office/drawing/2014/main" val="652756173"/>
                    </a:ext>
                  </a:extLst>
                </a:gridCol>
                <a:gridCol w="1729826">
                  <a:extLst>
                    <a:ext uri="{9D8B030D-6E8A-4147-A177-3AD203B41FA5}">
                      <a16:colId xmlns:a16="http://schemas.microsoft.com/office/drawing/2014/main" val="2375274886"/>
                    </a:ext>
                  </a:extLst>
                </a:gridCol>
              </a:tblGrid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Vertex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(</a:t>
                      </a:r>
                      <a:r>
                        <a:rPr lang="de-DE" dirty="0" err="1" smtClean="0"/>
                        <a:t>Outgoing</a:t>
                      </a:r>
                      <a:r>
                        <a:rPr lang="de-DE" dirty="0" smtClean="0"/>
                        <a:t>) Edge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50258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(1,</a:t>
                      </a:r>
                      <a:r>
                        <a:rPr lang="de-DE" baseline="0" dirty="0" smtClean="0"/>
                        <a:t> 1)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(1,</a:t>
                      </a:r>
                      <a:r>
                        <a:rPr lang="de-DE" baseline="0" dirty="0" smtClean="0"/>
                        <a:t> 2)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660547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(2,</a:t>
                      </a:r>
                      <a:r>
                        <a:rPr lang="de-DE" baseline="0" dirty="0" smtClean="0"/>
                        <a:t> 2)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(2,</a:t>
                      </a:r>
                      <a:r>
                        <a:rPr lang="de-DE" baseline="0" dirty="0" smtClean="0"/>
                        <a:t> 1)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07225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(3,</a:t>
                      </a:r>
                      <a:r>
                        <a:rPr lang="de-DE" baseline="0" dirty="0" smtClean="0"/>
                        <a:t> 3)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(3,</a:t>
                      </a:r>
                      <a:r>
                        <a:rPr lang="de-DE" baseline="0" dirty="0" smtClean="0"/>
                        <a:t> 4)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09639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(3,</a:t>
                      </a:r>
                      <a:r>
                        <a:rPr lang="de-DE" baseline="0" dirty="0" smtClean="0"/>
                        <a:t> 3)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(3, 5)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312944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(4,</a:t>
                      </a:r>
                      <a:r>
                        <a:rPr lang="de-DE" baseline="0" dirty="0" smtClean="0"/>
                        <a:t> 4)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(4,</a:t>
                      </a:r>
                      <a:r>
                        <a:rPr lang="de-DE" baseline="0" dirty="0" smtClean="0"/>
                        <a:t> 3)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7883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(4,</a:t>
                      </a:r>
                      <a:r>
                        <a:rPr lang="de-DE" baseline="0" dirty="0" smtClean="0"/>
                        <a:t> 4)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(4, 5)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24163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(5,</a:t>
                      </a:r>
                      <a:r>
                        <a:rPr lang="de-DE" baseline="0" dirty="0" smtClean="0"/>
                        <a:t> 5)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(5,</a:t>
                      </a:r>
                      <a:r>
                        <a:rPr lang="de-DE" baseline="0" dirty="0" smtClean="0"/>
                        <a:t> 3)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92030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(5, 5)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(5, 4)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11624"/>
                  </a:ext>
                </a:extLst>
              </a:tr>
            </a:tbl>
          </a:graphicData>
        </a:graphic>
      </p:graphicFrame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err="1" smtClean="0"/>
              <a:t>Weakly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Components</a:t>
            </a:r>
            <a:br>
              <a:rPr lang="de-DE" dirty="0" smtClean="0"/>
            </a:b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Implementation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Gerade Verbindung mit Pfeil 4"/>
          <p:cNvCxnSpPr/>
          <p:nvPr/>
        </p:nvCxnSpPr>
        <p:spPr>
          <a:xfrm flipV="1">
            <a:off x="6189044" y="3356747"/>
            <a:ext cx="481263" cy="818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6216319" y="3538022"/>
            <a:ext cx="481263" cy="818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9314604" y="3530917"/>
            <a:ext cx="481263" cy="818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V="1">
            <a:off x="9341879" y="3712192"/>
            <a:ext cx="481263" cy="818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>
            <a:off x="9277590" y="4059611"/>
            <a:ext cx="277629" cy="27781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9150856" y="4173511"/>
            <a:ext cx="277629" cy="27781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H="1">
            <a:off x="10079869" y="3962304"/>
            <a:ext cx="151537" cy="35011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 flipH="1">
            <a:off x="9895381" y="3883698"/>
            <a:ext cx="151537" cy="35011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6268389" y="3153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40" name="Textfeld 39"/>
          <p:cNvSpPr txBox="1"/>
          <p:nvPr/>
        </p:nvSpPr>
        <p:spPr>
          <a:xfrm>
            <a:off x="6350099" y="351579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2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9112702" y="425816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4</a:t>
            </a:r>
            <a:endParaRPr lang="de-DE" sz="1400" dirty="0"/>
          </a:p>
        </p:txBody>
      </p:sp>
      <p:sp>
        <p:nvSpPr>
          <p:cNvPr id="42" name="Textfeld 41"/>
          <p:cNvSpPr txBox="1"/>
          <p:nvPr/>
        </p:nvSpPr>
        <p:spPr>
          <a:xfrm>
            <a:off x="9330537" y="39602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3</a:t>
            </a:r>
            <a:endParaRPr lang="de-DE" sz="1400" dirty="0"/>
          </a:p>
        </p:txBody>
      </p:sp>
      <p:sp>
        <p:nvSpPr>
          <p:cNvPr id="43" name="Textfeld 42"/>
          <p:cNvSpPr txBox="1"/>
          <p:nvPr/>
        </p:nvSpPr>
        <p:spPr>
          <a:xfrm>
            <a:off x="10116709" y="400217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5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9751626" y="385626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4</a:t>
            </a:r>
            <a:endParaRPr lang="de-DE" sz="1400" dirty="0"/>
          </a:p>
        </p:txBody>
      </p:sp>
      <p:sp>
        <p:nvSpPr>
          <p:cNvPr id="45" name="Textfeld 44"/>
          <p:cNvSpPr txBox="1"/>
          <p:nvPr/>
        </p:nvSpPr>
        <p:spPr>
          <a:xfrm>
            <a:off x="9380286" y="3333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3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9478874" y="368988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5</a:t>
            </a:r>
          </a:p>
        </p:txBody>
      </p:sp>
      <p:sp>
        <p:nvSpPr>
          <p:cNvPr id="47" name="Inhaltsplatzhalter 2"/>
          <p:cNvSpPr txBox="1">
            <a:spLocks/>
          </p:cNvSpPr>
          <p:nvPr/>
        </p:nvSpPr>
        <p:spPr>
          <a:xfrm>
            <a:off x="1097280" y="1845734"/>
            <a:ext cx="10058400" cy="5442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Send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outgoing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13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F5F9-C6E2-4B82-9838-B2676A53BC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20" name="Tabel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94426"/>
              </p:ext>
            </p:extLst>
          </p:nvPr>
        </p:nvGraphicFramePr>
        <p:xfrm>
          <a:off x="1309971" y="2839614"/>
          <a:ext cx="345965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826">
                  <a:extLst>
                    <a:ext uri="{9D8B030D-6E8A-4147-A177-3AD203B41FA5}">
                      <a16:colId xmlns:a16="http://schemas.microsoft.com/office/drawing/2014/main" val="652756173"/>
                    </a:ext>
                  </a:extLst>
                </a:gridCol>
                <a:gridCol w="1729826">
                  <a:extLst>
                    <a:ext uri="{9D8B030D-6E8A-4147-A177-3AD203B41FA5}">
                      <a16:colId xmlns:a16="http://schemas.microsoft.com/office/drawing/2014/main" val="2375274886"/>
                    </a:ext>
                  </a:extLst>
                </a:gridCol>
              </a:tblGrid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Target-Key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Incoming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Msg</a:t>
                      </a:r>
                      <a:r>
                        <a:rPr lang="de-DE" baseline="0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50258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660547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07225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09639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312944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44097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24163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92030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11624"/>
                  </a:ext>
                </a:extLst>
              </a:tr>
            </a:tbl>
          </a:graphicData>
        </a:graphic>
      </p:graphicFrame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err="1" smtClean="0"/>
              <a:t>Weakly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Components</a:t>
            </a:r>
            <a:br>
              <a:rPr lang="de-DE" dirty="0" smtClean="0"/>
            </a:b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Implementation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6" name="Gerader Verbinder 35"/>
          <p:cNvCxnSpPr/>
          <p:nvPr/>
        </p:nvCxnSpPr>
        <p:spPr>
          <a:xfrm flipV="1">
            <a:off x="5745189" y="3361634"/>
            <a:ext cx="1440873" cy="25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 flipV="1">
            <a:off x="8850869" y="3533285"/>
            <a:ext cx="1440873" cy="25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H="1">
            <a:off x="9784666" y="3533285"/>
            <a:ext cx="507076" cy="1152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>
            <a:off x="8850869" y="3786823"/>
            <a:ext cx="933797" cy="898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5491651" y="3361634"/>
            <a:ext cx="507076" cy="5070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41" name="Ellipse 40"/>
          <p:cNvSpPr/>
          <p:nvPr/>
        </p:nvSpPr>
        <p:spPr>
          <a:xfrm>
            <a:off x="6932524" y="3108096"/>
            <a:ext cx="507076" cy="50707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42" name="Ellipse 41"/>
          <p:cNvSpPr/>
          <p:nvPr/>
        </p:nvSpPr>
        <p:spPr>
          <a:xfrm>
            <a:off x="8597331" y="3533285"/>
            <a:ext cx="507076" cy="50707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43" name="Ellipse 42"/>
          <p:cNvSpPr/>
          <p:nvPr/>
        </p:nvSpPr>
        <p:spPr>
          <a:xfrm>
            <a:off x="10038204" y="3279747"/>
            <a:ext cx="507076" cy="50707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5</a:t>
            </a:r>
            <a:endParaRPr lang="de-DE" dirty="0"/>
          </a:p>
        </p:txBody>
      </p:sp>
      <p:sp>
        <p:nvSpPr>
          <p:cNvPr id="44" name="Ellipse 43"/>
          <p:cNvSpPr/>
          <p:nvPr/>
        </p:nvSpPr>
        <p:spPr>
          <a:xfrm>
            <a:off x="9531128" y="4431866"/>
            <a:ext cx="507076" cy="507076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4</a:t>
            </a:r>
            <a:endParaRPr lang="de-DE" dirty="0"/>
          </a:p>
        </p:txBody>
      </p:sp>
      <p:cxnSp>
        <p:nvCxnSpPr>
          <p:cNvPr id="45" name="Gerade Verbindung mit Pfeil 44"/>
          <p:cNvCxnSpPr/>
          <p:nvPr/>
        </p:nvCxnSpPr>
        <p:spPr>
          <a:xfrm flipV="1">
            <a:off x="6189044" y="3356747"/>
            <a:ext cx="481263" cy="818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/>
          <p:nvPr/>
        </p:nvCxnSpPr>
        <p:spPr>
          <a:xfrm flipV="1">
            <a:off x="6216319" y="3538022"/>
            <a:ext cx="481263" cy="818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9314604" y="3530917"/>
            <a:ext cx="481263" cy="818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 flipV="1">
            <a:off x="9341879" y="3712192"/>
            <a:ext cx="481263" cy="818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9277590" y="4059611"/>
            <a:ext cx="277629" cy="27781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>
            <a:off x="9150856" y="4173511"/>
            <a:ext cx="277629" cy="27781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flipH="1">
            <a:off x="10079869" y="3962304"/>
            <a:ext cx="151537" cy="35011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H="1">
            <a:off x="9895381" y="3883698"/>
            <a:ext cx="151537" cy="35011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6268389" y="3153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54" name="Textfeld 53"/>
          <p:cNvSpPr txBox="1"/>
          <p:nvPr/>
        </p:nvSpPr>
        <p:spPr>
          <a:xfrm>
            <a:off x="6350099" y="351579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2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9112702" y="425816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4</a:t>
            </a:r>
            <a:endParaRPr lang="de-DE" sz="1400" dirty="0"/>
          </a:p>
        </p:txBody>
      </p:sp>
      <p:sp>
        <p:nvSpPr>
          <p:cNvPr id="56" name="Textfeld 55"/>
          <p:cNvSpPr txBox="1"/>
          <p:nvPr/>
        </p:nvSpPr>
        <p:spPr>
          <a:xfrm>
            <a:off x="9330537" y="39602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3</a:t>
            </a:r>
            <a:endParaRPr lang="de-DE" sz="1400" dirty="0"/>
          </a:p>
        </p:txBody>
      </p:sp>
      <p:sp>
        <p:nvSpPr>
          <p:cNvPr id="57" name="Textfeld 56"/>
          <p:cNvSpPr txBox="1"/>
          <p:nvPr/>
        </p:nvSpPr>
        <p:spPr>
          <a:xfrm>
            <a:off x="10116709" y="400217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5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9751626" y="385626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4</a:t>
            </a:r>
            <a:endParaRPr lang="de-DE" sz="1400" dirty="0"/>
          </a:p>
        </p:txBody>
      </p:sp>
      <p:sp>
        <p:nvSpPr>
          <p:cNvPr id="59" name="Textfeld 58"/>
          <p:cNvSpPr txBox="1"/>
          <p:nvPr/>
        </p:nvSpPr>
        <p:spPr>
          <a:xfrm>
            <a:off x="9380286" y="3333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3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9478874" y="368988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5</a:t>
            </a:r>
          </a:p>
        </p:txBody>
      </p:sp>
      <p:sp>
        <p:nvSpPr>
          <p:cNvPr id="61" name="Inhaltsplatzhalter 2"/>
          <p:cNvSpPr txBox="1">
            <a:spLocks/>
          </p:cNvSpPr>
          <p:nvPr/>
        </p:nvSpPr>
        <p:spPr>
          <a:xfrm>
            <a:off x="1097280" y="1845734"/>
            <a:ext cx="10058400" cy="5442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Targets </a:t>
            </a:r>
            <a:r>
              <a:rPr lang="de-DE" dirty="0" err="1" smtClean="0"/>
              <a:t>receive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messages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1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F5F9-C6E2-4B82-9838-B2676A53BC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20" name="Tabel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85953"/>
              </p:ext>
            </p:extLst>
          </p:nvPr>
        </p:nvGraphicFramePr>
        <p:xfrm>
          <a:off x="1309971" y="2839614"/>
          <a:ext cx="345965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826">
                  <a:extLst>
                    <a:ext uri="{9D8B030D-6E8A-4147-A177-3AD203B41FA5}">
                      <a16:colId xmlns:a16="http://schemas.microsoft.com/office/drawing/2014/main" val="652756173"/>
                    </a:ext>
                  </a:extLst>
                </a:gridCol>
                <a:gridCol w="1729826">
                  <a:extLst>
                    <a:ext uri="{9D8B030D-6E8A-4147-A177-3AD203B41FA5}">
                      <a16:colId xmlns:a16="http://schemas.microsoft.com/office/drawing/2014/main" val="2375274886"/>
                    </a:ext>
                  </a:extLst>
                </a:gridCol>
              </a:tblGrid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Vertex-Key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Grouped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Msg</a:t>
                      </a:r>
                      <a:r>
                        <a:rPr lang="de-DE" baseline="0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50258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{2}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660547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{1}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07225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{4,</a:t>
                      </a:r>
                      <a:r>
                        <a:rPr lang="de-DE" baseline="0" dirty="0" smtClean="0"/>
                        <a:t> 5}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09639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{3, 5}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24163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{3,</a:t>
                      </a:r>
                      <a:r>
                        <a:rPr lang="de-DE" baseline="0" dirty="0" smtClean="0"/>
                        <a:t> 4}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92030"/>
                  </a:ext>
                </a:extLst>
              </a:tr>
            </a:tbl>
          </a:graphicData>
        </a:graphic>
      </p:graphicFrame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err="1" smtClean="0"/>
              <a:t>Weakly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Components</a:t>
            </a:r>
            <a:br>
              <a:rPr lang="de-DE" dirty="0" smtClean="0"/>
            </a:b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Implementation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Gerader Verbinder 17"/>
          <p:cNvCxnSpPr/>
          <p:nvPr/>
        </p:nvCxnSpPr>
        <p:spPr>
          <a:xfrm flipV="1">
            <a:off x="5745189" y="3361634"/>
            <a:ext cx="1440873" cy="25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8850869" y="3533285"/>
            <a:ext cx="1440873" cy="25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H="1">
            <a:off x="9784666" y="3533285"/>
            <a:ext cx="507076" cy="1152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8850869" y="3786823"/>
            <a:ext cx="933797" cy="898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/>
          <p:cNvSpPr/>
          <p:nvPr/>
        </p:nvSpPr>
        <p:spPr>
          <a:xfrm>
            <a:off x="5491651" y="3361634"/>
            <a:ext cx="507076" cy="5070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31" name="Ellipse 30"/>
          <p:cNvSpPr/>
          <p:nvPr/>
        </p:nvSpPr>
        <p:spPr>
          <a:xfrm>
            <a:off x="6932524" y="3108096"/>
            <a:ext cx="507076" cy="50707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33" name="Ellipse 32"/>
          <p:cNvSpPr/>
          <p:nvPr/>
        </p:nvSpPr>
        <p:spPr>
          <a:xfrm>
            <a:off x="8597331" y="3533285"/>
            <a:ext cx="507076" cy="50707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34" name="Ellipse 33"/>
          <p:cNvSpPr/>
          <p:nvPr/>
        </p:nvSpPr>
        <p:spPr>
          <a:xfrm>
            <a:off x="10038204" y="3279747"/>
            <a:ext cx="507076" cy="50707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5</a:t>
            </a:r>
            <a:endParaRPr lang="de-DE" dirty="0"/>
          </a:p>
        </p:txBody>
      </p:sp>
      <p:sp>
        <p:nvSpPr>
          <p:cNvPr id="35" name="Ellipse 34"/>
          <p:cNvSpPr/>
          <p:nvPr/>
        </p:nvSpPr>
        <p:spPr>
          <a:xfrm>
            <a:off x="9531128" y="4431866"/>
            <a:ext cx="507076" cy="507076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36" name="Textfeld 35"/>
          <p:cNvSpPr txBox="1"/>
          <p:nvPr/>
        </p:nvSpPr>
        <p:spPr>
          <a:xfrm>
            <a:off x="5559045" y="3088846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{2}</a:t>
            </a:r>
            <a:endParaRPr lang="de-DE" sz="1400" dirty="0"/>
          </a:p>
        </p:txBody>
      </p:sp>
      <p:sp>
        <p:nvSpPr>
          <p:cNvPr id="37" name="Textfeld 36"/>
          <p:cNvSpPr txBox="1"/>
          <p:nvPr/>
        </p:nvSpPr>
        <p:spPr>
          <a:xfrm>
            <a:off x="6991938" y="2839614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{1}</a:t>
            </a:r>
            <a:endParaRPr lang="de-DE" sz="1400" dirty="0"/>
          </a:p>
        </p:txBody>
      </p:sp>
      <p:sp>
        <p:nvSpPr>
          <p:cNvPr id="38" name="Textfeld 37"/>
          <p:cNvSpPr txBox="1"/>
          <p:nvPr/>
        </p:nvSpPr>
        <p:spPr>
          <a:xfrm>
            <a:off x="8568581" y="3252404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{4, 5}</a:t>
            </a:r>
            <a:endParaRPr lang="de-DE" sz="1400" dirty="0"/>
          </a:p>
        </p:txBody>
      </p:sp>
      <p:sp>
        <p:nvSpPr>
          <p:cNvPr id="39" name="Textfeld 38"/>
          <p:cNvSpPr txBox="1"/>
          <p:nvPr/>
        </p:nvSpPr>
        <p:spPr>
          <a:xfrm>
            <a:off x="10009453" y="3017774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{3, 4}</a:t>
            </a:r>
            <a:endParaRPr lang="de-DE" sz="1400" dirty="0"/>
          </a:p>
        </p:txBody>
      </p:sp>
      <p:sp>
        <p:nvSpPr>
          <p:cNvPr id="40" name="Textfeld 39"/>
          <p:cNvSpPr txBox="1"/>
          <p:nvPr/>
        </p:nvSpPr>
        <p:spPr>
          <a:xfrm>
            <a:off x="9502377" y="4893138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{3, 5}</a:t>
            </a:r>
            <a:endParaRPr lang="de-DE" sz="1400" dirty="0"/>
          </a:p>
        </p:txBody>
      </p:sp>
      <p:sp>
        <p:nvSpPr>
          <p:cNvPr id="57" name="Inhaltsplatzhalter 2"/>
          <p:cNvSpPr txBox="1">
            <a:spLocks/>
          </p:cNvSpPr>
          <p:nvPr/>
        </p:nvSpPr>
        <p:spPr>
          <a:xfrm>
            <a:off x="1097280" y="1845734"/>
            <a:ext cx="10058400" cy="5442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Collect</a:t>
            </a:r>
            <a:r>
              <a:rPr lang="de-DE" dirty="0" smtClean="0"/>
              <a:t> all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received</a:t>
            </a:r>
            <a:r>
              <a:rPr lang="de-DE" dirty="0" smtClean="0"/>
              <a:t> </a:t>
            </a:r>
            <a:r>
              <a:rPr lang="de-DE" dirty="0" err="1" smtClean="0"/>
              <a:t>messages</a:t>
            </a:r>
            <a:r>
              <a:rPr lang="de-DE" dirty="0" smtClean="0"/>
              <a:t> 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9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F5F9-C6E2-4B82-9838-B2676A53BC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20" name="Tabel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03965"/>
              </p:ext>
            </p:extLst>
          </p:nvPr>
        </p:nvGraphicFramePr>
        <p:xfrm>
          <a:off x="1309971" y="2839614"/>
          <a:ext cx="345965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826">
                  <a:extLst>
                    <a:ext uri="{9D8B030D-6E8A-4147-A177-3AD203B41FA5}">
                      <a16:colId xmlns:a16="http://schemas.microsoft.com/office/drawing/2014/main" val="652756173"/>
                    </a:ext>
                  </a:extLst>
                </a:gridCol>
                <a:gridCol w="1729826">
                  <a:extLst>
                    <a:ext uri="{9D8B030D-6E8A-4147-A177-3AD203B41FA5}">
                      <a16:colId xmlns:a16="http://schemas.microsoft.com/office/drawing/2014/main" val="2375274886"/>
                    </a:ext>
                  </a:extLst>
                </a:gridCol>
              </a:tblGrid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Vertex-Key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Accepted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Msg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50258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660547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07225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09639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24163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92030"/>
                  </a:ext>
                </a:extLst>
              </a:tr>
            </a:tbl>
          </a:graphicData>
        </a:graphic>
      </p:graphicFrame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err="1" smtClean="0"/>
              <a:t>Weakly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Components</a:t>
            </a:r>
            <a:br>
              <a:rPr lang="de-DE" dirty="0" smtClean="0"/>
            </a:b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Implementation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5615150" y="308884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2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7048043" y="283961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1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8712850" y="325240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4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10153722" y="30177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3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9646646" y="48931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3</a:t>
            </a:r>
          </a:p>
        </p:txBody>
      </p:sp>
      <p:cxnSp>
        <p:nvCxnSpPr>
          <p:cNvPr id="41" name="Gerader Verbinder 40"/>
          <p:cNvCxnSpPr/>
          <p:nvPr/>
        </p:nvCxnSpPr>
        <p:spPr>
          <a:xfrm flipV="1">
            <a:off x="5745189" y="3361634"/>
            <a:ext cx="1440873" cy="25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V="1">
            <a:off x="8850869" y="3533285"/>
            <a:ext cx="1440873" cy="25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H="1">
            <a:off x="9784666" y="3533285"/>
            <a:ext cx="507076" cy="1152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8850869" y="3786823"/>
            <a:ext cx="933797" cy="898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lipse 44"/>
          <p:cNvSpPr/>
          <p:nvPr/>
        </p:nvSpPr>
        <p:spPr>
          <a:xfrm>
            <a:off x="5491651" y="3361634"/>
            <a:ext cx="507076" cy="5070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46" name="Ellipse 45"/>
          <p:cNvSpPr/>
          <p:nvPr/>
        </p:nvSpPr>
        <p:spPr>
          <a:xfrm>
            <a:off x="6932524" y="3108096"/>
            <a:ext cx="507076" cy="50707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47" name="Ellipse 46"/>
          <p:cNvSpPr/>
          <p:nvPr/>
        </p:nvSpPr>
        <p:spPr>
          <a:xfrm>
            <a:off x="8597331" y="3533285"/>
            <a:ext cx="507076" cy="50707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48" name="Ellipse 47"/>
          <p:cNvSpPr/>
          <p:nvPr/>
        </p:nvSpPr>
        <p:spPr>
          <a:xfrm>
            <a:off x="10038204" y="3279747"/>
            <a:ext cx="507076" cy="50707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5</a:t>
            </a:r>
            <a:endParaRPr lang="de-DE" dirty="0"/>
          </a:p>
        </p:txBody>
      </p:sp>
      <p:sp>
        <p:nvSpPr>
          <p:cNvPr id="49" name="Ellipse 48"/>
          <p:cNvSpPr/>
          <p:nvPr/>
        </p:nvSpPr>
        <p:spPr>
          <a:xfrm>
            <a:off x="9531128" y="4431866"/>
            <a:ext cx="507076" cy="507076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66" name="Inhaltsplatzhalter 2"/>
          <p:cNvSpPr txBox="1">
            <a:spLocks/>
          </p:cNvSpPr>
          <p:nvPr/>
        </p:nvSpPr>
        <p:spPr>
          <a:xfrm>
            <a:off x="1097280" y="1845734"/>
            <a:ext cx="10058400" cy="5442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…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consistently</a:t>
            </a:r>
            <a:r>
              <a:rPr lang="de-DE" dirty="0" smtClean="0"/>
              <a:t> </a:t>
            </a:r>
            <a:r>
              <a:rPr lang="de-DE" dirty="0" err="1" smtClean="0"/>
              <a:t>accept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(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r>
              <a:rPr lang="de-DE" dirty="0" smtClean="0"/>
              <a:t>)</a:t>
            </a:r>
            <a:endParaRPr lang="de-DE" dirty="0"/>
          </a:p>
        </p:txBody>
      </p:sp>
      <p:graphicFrame>
        <p:nvGraphicFramePr>
          <p:cNvPr id="67" name="Tabel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25971"/>
              </p:ext>
            </p:extLst>
          </p:nvPr>
        </p:nvGraphicFramePr>
        <p:xfrm>
          <a:off x="1310954" y="2840495"/>
          <a:ext cx="345965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826">
                  <a:extLst>
                    <a:ext uri="{9D8B030D-6E8A-4147-A177-3AD203B41FA5}">
                      <a16:colId xmlns:a16="http://schemas.microsoft.com/office/drawing/2014/main" val="652756173"/>
                    </a:ext>
                  </a:extLst>
                </a:gridCol>
                <a:gridCol w="1729826">
                  <a:extLst>
                    <a:ext uri="{9D8B030D-6E8A-4147-A177-3AD203B41FA5}">
                      <a16:colId xmlns:a16="http://schemas.microsoft.com/office/drawing/2014/main" val="2375274886"/>
                    </a:ext>
                  </a:extLst>
                </a:gridCol>
              </a:tblGrid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Vertex-Key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Grouped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Msg</a:t>
                      </a:r>
                      <a:r>
                        <a:rPr lang="de-DE" baseline="0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50258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{2}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660547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{1}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07225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{4,</a:t>
                      </a:r>
                      <a:r>
                        <a:rPr lang="de-DE" baseline="0" dirty="0" smtClean="0"/>
                        <a:t> 5}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09639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{3, 5}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24163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{3,</a:t>
                      </a:r>
                      <a:r>
                        <a:rPr lang="de-DE" baseline="0" dirty="0" smtClean="0"/>
                        <a:t> 4}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92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9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F5F9-C6E2-4B82-9838-B2676A53BC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20" name="Tabel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65618"/>
              </p:ext>
            </p:extLst>
          </p:nvPr>
        </p:nvGraphicFramePr>
        <p:xfrm>
          <a:off x="1309971" y="2839614"/>
          <a:ext cx="345965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826">
                  <a:extLst>
                    <a:ext uri="{9D8B030D-6E8A-4147-A177-3AD203B41FA5}">
                      <a16:colId xmlns:a16="http://schemas.microsoft.com/office/drawing/2014/main" val="652756173"/>
                    </a:ext>
                  </a:extLst>
                </a:gridCol>
                <a:gridCol w="1729826">
                  <a:extLst>
                    <a:ext uri="{9D8B030D-6E8A-4147-A177-3AD203B41FA5}">
                      <a16:colId xmlns:a16="http://schemas.microsoft.com/office/drawing/2014/main" val="2375274886"/>
                    </a:ext>
                  </a:extLst>
                </a:gridCol>
              </a:tblGrid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Vertex-Key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Component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50258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660547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07225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096399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24163"/>
                  </a:ext>
                </a:extLst>
              </a:tr>
              <a:tr h="351144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92030"/>
                  </a:ext>
                </a:extLst>
              </a:tr>
            </a:tbl>
          </a:graphicData>
        </a:graphic>
      </p:graphicFrame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err="1" smtClean="0"/>
              <a:t>Weakly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Components</a:t>
            </a:r>
            <a:br>
              <a:rPr lang="de-DE" dirty="0" smtClean="0"/>
            </a:b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Implementation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Gerader Verbinder 22"/>
          <p:cNvCxnSpPr/>
          <p:nvPr/>
        </p:nvCxnSpPr>
        <p:spPr>
          <a:xfrm flipV="1">
            <a:off x="5745189" y="3361634"/>
            <a:ext cx="1440873" cy="25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V="1">
            <a:off x="8850869" y="3533285"/>
            <a:ext cx="1440873" cy="253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 flipH="1">
            <a:off x="9784666" y="3533285"/>
            <a:ext cx="507076" cy="1152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>
            <a:off x="8850869" y="3786823"/>
            <a:ext cx="933797" cy="898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/>
        </p:nvSpPr>
        <p:spPr>
          <a:xfrm>
            <a:off x="5491651" y="3361634"/>
            <a:ext cx="507076" cy="5070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33" name="Ellipse 32"/>
          <p:cNvSpPr/>
          <p:nvPr/>
        </p:nvSpPr>
        <p:spPr>
          <a:xfrm>
            <a:off x="6932524" y="3108096"/>
            <a:ext cx="507076" cy="507076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34" name="Ellipse 33"/>
          <p:cNvSpPr/>
          <p:nvPr/>
        </p:nvSpPr>
        <p:spPr>
          <a:xfrm>
            <a:off x="8597331" y="3533285"/>
            <a:ext cx="507076" cy="507076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35" name="Ellipse 34"/>
          <p:cNvSpPr/>
          <p:nvPr/>
        </p:nvSpPr>
        <p:spPr>
          <a:xfrm>
            <a:off x="10038204" y="3279747"/>
            <a:ext cx="507076" cy="50707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5</a:t>
            </a:r>
            <a:endParaRPr lang="de-DE" dirty="0"/>
          </a:p>
        </p:txBody>
      </p:sp>
      <p:sp>
        <p:nvSpPr>
          <p:cNvPr id="36" name="Ellipse 35"/>
          <p:cNvSpPr/>
          <p:nvPr/>
        </p:nvSpPr>
        <p:spPr>
          <a:xfrm>
            <a:off x="9531128" y="4431866"/>
            <a:ext cx="507076" cy="507076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5615150" y="308884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38" name="Textfeld 37"/>
          <p:cNvSpPr txBox="1"/>
          <p:nvPr/>
        </p:nvSpPr>
        <p:spPr>
          <a:xfrm>
            <a:off x="7048043" y="283961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1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8712850" y="325240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/>
              <a:t>3</a:t>
            </a:r>
            <a:endParaRPr lang="de-DE" sz="1400" dirty="0"/>
          </a:p>
        </p:txBody>
      </p:sp>
      <p:sp>
        <p:nvSpPr>
          <p:cNvPr id="40" name="Textfeld 39"/>
          <p:cNvSpPr txBox="1"/>
          <p:nvPr/>
        </p:nvSpPr>
        <p:spPr>
          <a:xfrm>
            <a:off x="10153722" y="30177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3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9646646" y="48931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3</a:t>
            </a:r>
          </a:p>
        </p:txBody>
      </p:sp>
      <p:sp>
        <p:nvSpPr>
          <p:cNvPr id="42" name="Inhaltsplatzhalter 2"/>
          <p:cNvSpPr txBox="1">
            <a:spLocks/>
          </p:cNvSpPr>
          <p:nvPr/>
        </p:nvSpPr>
        <p:spPr>
          <a:xfrm>
            <a:off x="1097280" y="5403506"/>
            <a:ext cx="10058400" cy="46558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Repeat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nothing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anymore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reached</a:t>
            </a:r>
            <a:endParaRPr lang="de-DE" dirty="0"/>
          </a:p>
        </p:txBody>
      </p:sp>
      <p:sp>
        <p:nvSpPr>
          <p:cNvPr id="43" name="Inhaltsplatzhalter 2"/>
          <p:cNvSpPr txBox="1">
            <a:spLocks/>
          </p:cNvSpPr>
          <p:nvPr/>
        </p:nvSpPr>
        <p:spPr>
          <a:xfrm>
            <a:off x="1097280" y="1845734"/>
            <a:ext cx="10058400" cy="5442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take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96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98177"/>
            <a:ext cx="10058400" cy="1450757"/>
          </a:xfrm>
        </p:spPr>
        <p:txBody>
          <a:bodyPr/>
          <a:lstStyle/>
          <a:p>
            <a:r>
              <a:rPr lang="de-DE" dirty="0" err="1" smtClean="0"/>
              <a:t>Visualization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B768-C421-4BA8-B0D3-4A8649255EF5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87" y="2221048"/>
            <a:ext cx="1827719" cy="1416482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958" y="3404142"/>
            <a:ext cx="1946072" cy="194607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582" y="2133586"/>
            <a:ext cx="2183280" cy="20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Lessons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Documentation</a:t>
            </a:r>
            <a:r>
              <a:rPr lang="de-DE" dirty="0" smtClean="0"/>
              <a:t> in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 smtClean="0"/>
          </a:p>
          <a:p>
            <a:r>
              <a:rPr lang="de-DE" dirty="0" smtClean="0"/>
              <a:t>Scala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Java</a:t>
            </a:r>
          </a:p>
          <a:p>
            <a:r>
              <a:rPr lang="de-DE" dirty="0" err="1" smtClean="0"/>
              <a:t>Simply</a:t>
            </a:r>
            <a:r>
              <a:rPr lang="de-DE" dirty="0" smtClean="0"/>
              <a:t> </a:t>
            </a:r>
            <a:r>
              <a:rPr lang="de-DE" dirty="0" err="1" smtClean="0"/>
              <a:t>applicable</a:t>
            </a:r>
            <a:endParaRPr lang="de-DE" dirty="0" smtClean="0"/>
          </a:p>
          <a:p>
            <a:r>
              <a:rPr lang="de-DE" dirty="0" smtClean="0"/>
              <a:t>Do </a:t>
            </a:r>
            <a:r>
              <a:rPr lang="de-DE" smtClean="0"/>
              <a:t>not </a:t>
            </a:r>
            <a:r>
              <a:rPr lang="de-DE" smtClean="0"/>
              <a:t>demand too much of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computer</a:t>
            </a:r>
            <a:r>
              <a:rPr lang="de-DE" dirty="0" smtClean="0"/>
              <a:t>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B768-C421-4BA8-B0D3-4A8649255EF5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7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 smtClean="0"/>
              <a:t>flink.apache.org</a:t>
            </a:r>
            <a:endParaRPr lang="de-DE" dirty="0" smtClean="0"/>
          </a:p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dbs</a:t>
            </a:r>
            <a:r>
              <a:rPr lang="de-DE" dirty="0"/>
              <a:t>-leipzig/</a:t>
            </a:r>
            <a:r>
              <a:rPr lang="de-DE" dirty="0" err="1"/>
              <a:t>foodbroker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 smtClean="0"/>
              <a:t>getbootstrap.com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smtClean="0"/>
              <a:t>d3js.org</a:t>
            </a:r>
          </a:p>
          <a:p>
            <a:r>
              <a:rPr lang="de-DE" dirty="0"/>
              <a:t>https://</a:t>
            </a:r>
            <a:r>
              <a:rPr lang="de-DE" dirty="0" err="1"/>
              <a:t>www.r-project.org</a:t>
            </a:r>
            <a:endParaRPr lang="de-DE" dirty="0"/>
          </a:p>
          <a:p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yihui.name</a:t>
            </a:r>
            <a:r>
              <a:rPr lang="de-DE" dirty="0"/>
              <a:t>/</a:t>
            </a:r>
            <a:r>
              <a:rPr lang="de-DE" dirty="0" err="1"/>
              <a:t>knitr</a:t>
            </a:r>
            <a:r>
              <a:rPr lang="de-DE" dirty="0" smtClean="0"/>
              <a:t>/</a:t>
            </a:r>
          </a:p>
          <a:p>
            <a:r>
              <a:rPr lang="de-DE" dirty="0"/>
              <a:t>https://</a:t>
            </a:r>
            <a:r>
              <a:rPr lang="de-DE" dirty="0" smtClean="0"/>
              <a:t>github.com/lukaswerner/BigData_GraphMetrics</a:t>
            </a:r>
          </a:p>
          <a:p>
            <a:r>
              <a:rPr lang="de-DE" dirty="0"/>
              <a:t>https://</a:t>
            </a:r>
            <a:r>
              <a:rPr lang="de-DE" dirty="0" smtClean="0"/>
              <a:t>en.wikipedia.org/wiki/Connected_component_(graph_theory)</a:t>
            </a:r>
          </a:p>
          <a:p>
            <a:r>
              <a:rPr lang="de-DE" dirty="0"/>
              <a:t>https://kowshik.github.io/JPregel/pregel_paper.pdf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B768-C421-4BA8-B0D3-4A8649255EF5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</a:t>
            </a:r>
            <a:r>
              <a:rPr lang="en-US" smtClean="0"/>
              <a:t>of </a:t>
            </a:r>
            <a:r>
              <a:rPr lang="en-US" smtClean="0"/>
              <a:t>contents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r>
              <a:rPr lang="de-DE" dirty="0" err="1" smtClean="0"/>
              <a:t>Measures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 smtClean="0"/>
          </a:p>
          <a:p>
            <a:r>
              <a:rPr lang="de-DE" dirty="0" err="1" smtClean="0"/>
              <a:t>Weakly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Components</a:t>
            </a:r>
          </a:p>
          <a:p>
            <a:r>
              <a:rPr lang="de-DE" dirty="0" err="1" smtClean="0"/>
              <a:t>Visualization</a:t>
            </a:r>
            <a:endParaRPr lang="de-DE" dirty="0" smtClean="0"/>
          </a:p>
          <a:p>
            <a:r>
              <a:rPr lang="de-DE" dirty="0" err="1" smtClean="0"/>
              <a:t>Leasons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earned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B768-C421-4BA8-B0D3-4A8649255EF5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Java - Flink - </a:t>
            </a:r>
            <a:r>
              <a:rPr lang="de-DE" dirty="0" err="1" smtClean="0"/>
              <a:t>Gelly</a:t>
            </a:r>
            <a:endParaRPr lang="de-DE" dirty="0" smtClean="0"/>
          </a:p>
          <a:p>
            <a:r>
              <a:rPr lang="de-DE" dirty="0" err="1" smtClean="0"/>
              <a:t>Foodbroker</a:t>
            </a:r>
            <a:r>
              <a:rPr lang="de-DE" dirty="0" smtClean="0"/>
              <a:t> - Graph Data Generator</a:t>
            </a:r>
          </a:p>
          <a:p>
            <a:r>
              <a:rPr lang="de-DE" dirty="0" smtClean="0"/>
              <a:t>R - </a:t>
            </a:r>
            <a:r>
              <a:rPr lang="de-DE" dirty="0" err="1" smtClean="0"/>
              <a:t>knitr</a:t>
            </a:r>
            <a:r>
              <a:rPr lang="de-DE" dirty="0" smtClean="0"/>
              <a:t> - D3js - Bootstrap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B768-C421-4BA8-B0D3-4A8649255EF5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2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Measures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Average Vertex </a:t>
            </a:r>
            <a:r>
              <a:rPr lang="de-DE" dirty="0" err="1" smtClean="0"/>
              <a:t>degree</a:t>
            </a:r>
            <a:endParaRPr lang="de-DE" dirty="0" smtClean="0"/>
          </a:p>
          <a:p>
            <a:r>
              <a:rPr lang="de-DE" dirty="0" smtClean="0"/>
              <a:t>Vertex &amp; Edge </a:t>
            </a:r>
            <a:r>
              <a:rPr lang="de-DE" dirty="0" err="1" smtClean="0"/>
              <a:t>count</a:t>
            </a:r>
            <a:endParaRPr lang="de-DE" dirty="0" smtClean="0"/>
          </a:p>
          <a:p>
            <a:r>
              <a:rPr lang="de-DE" dirty="0" smtClean="0"/>
              <a:t>Label &amp; Attribute </a:t>
            </a:r>
            <a:r>
              <a:rPr lang="de-DE" dirty="0" err="1" smtClean="0"/>
              <a:t>count</a:t>
            </a:r>
            <a:endParaRPr lang="de-DE" dirty="0" smtClean="0"/>
          </a:p>
          <a:p>
            <a:r>
              <a:rPr lang="de-DE" dirty="0" smtClean="0"/>
              <a:t>Global Cluster </a:t>
            </a:r>
            <a:r>
              <a:rPr lang="de-DE" dirty="0" err="1" smtClean="0"/>
              <a:t>Coefficient</a:t>
            </a:r>
            <a:endParaRPr lang="de-DE" dirty="0" smtClean="0"/>
          </a:p>
          <a:p>
            <a:r>
              <a:rPr lang="de-DE" dirty="0" err="1" smtClean="0"/>
              <a:t>Weakly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Components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B768-C421-4BA8-B0D3-4A8649255EF5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Foodbroker</a:t>
            </a:r>
            <a:r>
              <a:rPr lang="de-DE" dirty="0" smtClean="0"/>
              <a:t> Graph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029197" cy="4023360"/>
          </a:xfrm>
        </p:spPr>
        <p:txBody>
          <a:bodyPr/>
          <a:lstStyle/>
          <a:p>
            <a:r>
              <a:rPr lang="de-DE" dirty="0" smtClean="0"/>
              <a:t>ERP - </a:t>
            </a:r>
            <a:r>
              <a:rPr lang="de-DE" dirty="0"/>
              <a:t>E</a:t>
            </a:r>
            <a:r>
              <a:rPr lang="de-DE" dirty="0" smtClean="0"/>
              <a:t>nterprise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</a:p>
          <a:p>
            <a:r>
              <a:rPr lang="de-DE" dirty="0" smtClean="0"/>
              <a:t>CIT - </a:t>
            </a:r>
            <a:r>
              <a:rPr lang="de-DE" dirty="0"/>
              <a:t>C</a:t>
            </a:r>
            <a:r>
              <a:rPr lang="de-DE" dirty="0" smtClean="0"/>
              <a:t>ustomer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 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B768-C421-4BA8-B0D3-4A8649255EF5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310" y="323047"/>
            <a:ext cx="5760507" cy="599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Foodbroker</a:t>
            </a:r>
            <a:r>
              <a:rPr lang="de-DE" dirty="0" smtClean="0"/>
              <a:t> Graph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B768-C421-4BA8-B0D3-4A8649255EF5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9" y="3726440"/>
            <a:ext cx="6668541" cy="977473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9" y="2153719"/>
            <a:ext cx="10830128" cy="794323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9" y="5482311"/>
            <a:ext cx="10328031" cy="337587"/>
          </a:xfrm>
          <a:prstGeom prst="rect">
            <a:avLst/>
          </a:prstGeom>
        </p:spPr>
      </p:pic>
      <p:cxnSp>
        <p:nvCxnSpPr>
          <p:cNvPr id="24" name="Gerade Verbindung mit Pfeil 23"/>
          <p:cNvCxnSpPr/>
          <p:nvPr/>
        </p:nvCxnSpPr>
        <p:spPr>
          <a:xfrm flipH="1" flipV="1">
            <a:off x="10995949" y="2662813"/>
            <a:ext cx="11576" cy="29972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>
            <a:off x="7621850" y="4444679"/>
            <a:ext cx="3374099" cy="115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0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 err="1" smtClean="0"/>
              <a:t>Weakly</a:t>
            </a:r>
            <a:r>
              <a:rPr lang="de-DE" sz="6000" dirty="0" smtClean="0"/>
              <a:t> </a:t>
            </a:r>
            <a:r>
              <a:rPr lang="de-DE" sz="6000" dirty="0" err="1" smtClean="0"/>
              <a:t>Connected</a:t>
            </a:r>
            <a:r>
              <a:rPr lang="de-DE" sz="6000" dirty="0" smtClean="0"/>
              <a:t> Components</a:t>
            </a:r>
            <a:endParaRPr lang="de-DE" sz="60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WCC </a:t>
            </a:r>
            <a:r>
              <a:rPr lang="de-DE" dirty="0" err="1" smtClean="0"/>
              <a:t>of</a:t>
            </a:r>
            <a:r>
              <a:rPr lang="de-DE" dirty="0" smtClean="0"/>
              <a:t> a Graph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F5F9-C6E2-4B82-9838-B2676A53BC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8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Weakly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Components</a:t>
            </a:r>
            <a:br>
              <a:rPr lang="de-DE" dirty="0" smtClean="0"/>
            </a:br>
            <a:r>
              <a:rPr lang="de-DE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F5F9-C6E2-4B82-9838-B2676A53BC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6727768" y="2242806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</a:t>
            </a:r>
            <a:endParaRPr lang="de-DE" dirty="0"/>
          </a:p>
        </p:txBody>
      </p:sp>
      <p:cxnSp>
        <p:nvCxnSpPr>
          <p:cNvPr id="23" name="Gerader Verbinder 22"/>
          <p:cNvCxnSpPr/>
          <p:nvPr/>
        </p:nvCxnSpPr>
        <p:spPr>
          <a:xfrm flipV="1">
            <a:off x="2231968" y="2671156"/>
            <a:ext cx="1440873" cy="25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2231968" y="2924694"/>
            <a:ext cx="169026" cy="124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2400994" y="4158700"/>
            <a:ext cx="1637607" cy="456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H="1" flipV="1">
            <a:off x="3672841" y="2686830"/>
            <a:ext cx="365760" cy="1928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2231968" y="2924694"/>
            <a:ext cx="1806633" cy="1690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1978430" y="2671156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3419303" y="2417618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2147456" y="3920836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3785063" y="4361411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cxnSp>
        <p:nvCxnSpPr>
          <p:cNvPr id="35" name="Gerader Verbinder 34"/>
          <p:cNvCxnSpPr/>
          <p:nvPr/>
        </p:nvCxnSpPr>
        <p:spPr>
          <a:xfrm>
            <a:off x="5892339" y="4290752"/>
            <a:ext cx="2061556" cy="70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5892339" y="4290752"/>
            <a:ext cx="1454728" cy="1438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7347067" y="4361411"/>
            <a:ext cx="606828" cy="1367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638801" y="4037214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7700357" y="4107873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7093529" y="5475316"/>
            <a:ext cx="507076" cy="50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10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60000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60000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60000"/>
                                      </p:to>
                                    </p:animClr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60000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C171F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C171F"/>
                                      </p:to>
                                    </p:animClr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C171F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2E20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Weakly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Components</a:t>
            </a:r>
            <a:br>
              <a:rPr lang="de-DE" dirty="0" smtClean="0"/>
            </a:br>
            <a:r>
              <a:rPr lang="de-DE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Algorithm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CF5F9-C6E2-4B82-9838-B2676A53BCA2}" type="datetime1">
              <a:rPr lang="de-DE" smtClean="0"/>
              <a:t>04.03.2016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5470796" y="3850920"/>
            <a:ext cx="507076" cy="507076"/>
          </a:xfrm>
          <a:prstGeom prst="ellipse">
            <a:avLst/>
          </a:prstGeom>
          <a:solidFill>
            <a:srgbClr val="0070C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4412017" y="4832698"/>
            <a:ext cx="507076" cy="507076"/>
          </a:xfrm>
          <a:prstGeom prst="ellipse">
            <a:avLst/>
          </a:prstGeom>
          <a:solidFill>
            <a:srgbClr val="00B050"/>
          </a:solidFill>
          <a:ln>
            <a:solidFill>
              <a:srgbClr val="002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7" name="Ellipse 6"/>
          <p:cNvSpPr/>
          <p:nvPr/>
        </p:nvSpPr>
        <p:spPr>
          <a:xfrm>
            <a:off x="6529575" y="4832698"/>
            <a:ext cx="507076" cy="507076"/>
          </a:xfrm>
          <a:prstGeom prst="ellipse">
            <a:avLst/>
          </a:prstGeom>
          <a:solidFill>
            <a:srgbClr val="C00000"/>
          </a:solidFill>
          <a:ln>
            <a:solidFill>
              <a:srgbClr val="3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</a:t>
            </a:r>
            <a:endParaRPr lang="de-DE" dirty="0"/>
          </a:p>
        </p:txBody>
      </p:sp>
      <p:cxnSp>
        <p:nvCxnSpPr>
          <p:cNvPr id="9" name="Gerader Verbinder 8"/>
          <p:cNvCxnSpPr>
            <a:stCxn id="6" idx="7"/>
            <a:endCxn id="5" idx="3"/>
          </p:cNvCxnSpPr>
          <p:nvPr/>
        </p:nvCxnSpPr>
        <p:spPr>
          <a:xfrm flipV="1">
            <a:off x="4844833" y="4283736"/>
            <a:ext cx="700223" cy="623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stCxn id="5" idx="5"/>
            <a:endCxn id="7" idx="1"/>
          </p:cNvCxnSpPr>
          <p:nvPr/>
        </p:nvCxnSpPr>
        <p:spPr>
          <a:xfrm>
            <a:off x="5903612" y="4283736"/>
            <a:ext cx="700223" cy="623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e Legende 12"/>
          <p:cNvSpPr/>
          <p:nvPr/>
        </p:nvSpPr>
        <p:spPr>
          <a:xfrm>
            <a:off x="5194944" y="2171471"/>
            <a:ext cx="2418639" cy="1463041"/>
          </a:xfrm>
          <a:prstGeom prst="wedgeEllipse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Hi </a:t>
            </a:r>
            <a:r>
              <a:rPr lang="de-DE" dirty="0" err="1" smtClean="0"/>
              <a:t>there</a:t>
            </a:r>
            <a:r>
              <a:rPr lang="de-DE" dirty="0" smtClean="0"/>
              <a:t>, </a:t>
            </a:r>
            <a:r>
              <a:rPr lang="de-DE" dirty="0" err="1" smtClean="0"/>
              <a:t>I‘m</a:t>
            </a:r>
            <a:r>
              <a:rPr lang="de-DE" dirty="0" smtClean="0"/>
              <a:t> </a:t>
            </a:r>
            <a:r>
              <a:rPr lang="de-DE" smtClean="0"/>
              <a:t>in </a:t>
            </a:r>
            <a:r>
              <a:rPr lang="de-DE" smtClean="0"/>
              <a:t>component </a:t>
            </a:r>
            <a:r>
              <a:rPr lang="de-DE" dirty="0" err="1" smtClean="0"/>
              <a:t>blue</a:t>
            </a:r>
            <a:endParaRPr lang="de-DE" dirty="0"/>
          </a:p>
        </p:txBody>
      </p:sp>
      <p:cxnSp>
        <p:nvCxnSpPr>
          <p:cNvPr id="21" name="Gerade Verbindung mit Pfeil 20"/>
          <p:cNvCxnSpPr/>
          <p:nvPr/>
        </p:nvCxnSpPr>
        <p:spPr>
          <a:xfrm>
            <a:off x="6054291" y="4231366"/>
            <a:ext cx="549544" cy="485013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H="1">
            <a:off x="4844833" y="4231366"/>
            <a:ext cx="549544" cy="485013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8996107" y="5900287"/>
            <a:ext cx="312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Assumption</a:t>
            </a:r>
            <a:r>
              <a:rPr lang="de-DE" dirty="0" smtClean="0"/>
              <a:t>: </a:t>
            </a:r>
            <a:r>
              <a:rPr lang="de-DE" dirty="0" err="1" smtClean="0">
                <a:solidFill>
                  <a:srgbClr val="C00000"/>
                </a:solidFill>
              </a:rPr>
              <a:t>red</a:t>
            </a:r>
            <a:r>
              <a:rPr lang="de-DE" dirty="0" smtClean="0"/>
              <a:t> &lt; </a:t>
            </a:r>
            <a:r>
              <a:rPr lang="de-DE" dirty="0" err="1" smtClean="0">
                <a:solidFill>
                  <a:srgbClr val="0070C0"/>
                </a:solidFill>
              </a:rPr>
              <a:t>blue</a:t>
            </a:r>
            <a:r>
              <a:rPr lang="de-DE" dirty="0" smtClean="0"/>
              <a:t> &lt; </a:t>
            </a:r>
            <a:r>
              <a:rPr lang="de-DE" dirty="0" err="1" smtClean="0">
                <a:solidFill>
                  <a:srgbClr val="00B050"/>
                </a:solidFill>
              </a:rPr>
              <a:t>green</a:t>
            </a: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29" name="Ovale Legende 28"/>
          <p:cNvSpPr/>
          <p:nvPr/>
        </p:nvSpPr>
        <p:spPr>
          <a:xfrm>
            <a:off x="6215740" y="2810577"/>
            <a:ext cx="2795686" cy="1831955"/>
          </a:xfrm>
          <a:prstGeom prst="wedgeEllipse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So B </a:t>
            </a:r>
            <a:r>
              <a:rPr lang="de-DE" dirty="0" err="1" smtClean="0"/>
              <a:t>is</a:t>
            </a:r>
            <a:r>
              <a:rPr lang="de-DE" dirty="0" smtClean="0"/>
              <a:t> in </a:t>
            </a:r>
            <a:r>
              <a:rPr lang="de-DE" dirty="0" err="1" smtClean="0"/>
              <a:t>blue</a:t>
            </a:r>
            <a:r>
              <a:rPr lang="de-DE" dirty="0" smtClean="0"/>
              <a:t>, </a:t>
            </a:r>
            <a:r>
              <a:rPr lang="de-DE" dirty="0" err="1" smtClean="0"/>
              <a:t>I‘m</a:t>
            </a:r>
            <a:r>
              <a:rPr lang="de-DE" dirty="0" smtClean="0"/>
              <a:t> in red. I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. </a:t>
            </a:r>
            <a:r>
              <a:rPr lang="de-DE" dirty="0" err="1" smtClean="0"/>
              <a:t>Let‘s</a:t>
            </a:r>
            <a:r>
              <a:rPr lang="de-DE" dirty="0" smtClean="0"/>
              <a:t> </a:t>
            </a:r>
            <a:r>
              <a:rPr lang="de-DE" dirty="0" err="1" smtClean="0"/>
              <a:t>take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minimum</a:t>
            </a:r>
            <a:r>
              <a:rPr lang="de-DE" dirty="0" smtClean="0"/>
              <a:t>, </a:t>
            </a:r>
            <a:r>
              <a:rPr lang="de-DE" dirty="0" err="1" smtClean="0"/>
              <a:t>red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0" name="Ovale Legende 29"/>
          <p:cNvSpPr/>
          <p:nvPr/>
        </p:nvSpPr>
        <p:spPr>
          <a:xfrm flipH="1">
            <a:off x="2500260" y="2758258"/>
            <a:ext cx="2795686" cy="1831955"/>
          </a:xfrm>
          <a:prstGeom prst="wedgeEllipse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Well</a:t>
            </a:r>
            <a:r>
              <a:rPr lang="de-DE" dirty="0" smtClean="0"/>
              <a:t>, </a:t>
            </a:r>
            <a:r>
              <a:rPr lang="de-DE" dirty="0" err="1" smtClean="0"/>
              <a:t>then</a:t>
            </a:r>
            <a:r>
              <a:rPr lang="de-DE" dirty="0" smtClean="0"/>
              <a:t> I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take</a:t>
            </a:r>
            <a:r>
              <a:rPr lang="de-DE" dirty="0" smtClean="0"/>
              <a:t> </a:t>
            </a:r>
            <a:r>
              <a:rPr lang="de-DE" dirty="0" err="1" smtClean="0"/>
              <a:t>blue</a:t>
            </a:r>
            <a:r>
              <a:rPr lang="de-DE" dirty="0" smtClean="0"/>
              <a:t>, I </a:t>
            </a:r>
            <a:r>
              <a:rPr lang="de-DE" dirty="0" err="1" smtClean="0"/>
              <a:t>guess</a:t>
            </a:r>
            <a:r>
              <a:rPr lang="de-DE" dirty="0" smtClean="0"/>
              <a:t>…</a:t>
            </a:r>
            <a:endParaRPr lang="de-DE" dirty="0"/>
          </a:p>
        </p:txBody>
      </p:sp>
      <p:cxnSp>
        <p:nvCxnSpPr>
          <p:cNvPr id="31" name="Gerade Verbindung mit Pfeil 30"/>
          <p:cNvCxnSpPr/>
          <p:nvPr/>
        </p:nvCxnSpPr>
        <p:spPr>
          <a:xfrm flipH="1" flipV="1">
            <a:off x="5871511" y="4440523"/>
            <a:ext cx="513502" cy="45681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 flipV="1">
            <a:off x="5070917" y="4447474"/>
            <a:ext cx="494038" cy="449859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Ovale Legende 37"/>
          <p:cNvSpPr/>
          <p:nvPr/>
        </p:nvSpPr>
        <p:spPr>
          <a:xfrm>
            <a:off x="5194943" y="2179170"/>
            <a:ext cx="2418639" cy="1463041"/>
          </a:xfrm>
          <a:prstGeom prst="wedgeEllipse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But, but, … </a:t>
            </a:r>
            <a:r>
              <a:rPr lang="de-DE" dirty="0" err="1" smtClean="0"/>
              <a:t>blue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so </a:t>
            </a:r>
            <a:r>
              <a:rPr lang="de-DE" dirty="0" err="1" smtClean="0"/>
              <a:t>wonderful</a:t>
            </a:r>
            <a:r>
              <a:rPr lang="de-DE" dirty="0" smtClean="0"/>
              <a:t>! I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red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40" name="Inhaltsplatzhalter 2"/>
          <p:cNvSpPr txBox="1">
            <a:spLocks/>
          </p:cNvSpPr>
          <p:nvPr/>
        </p:nvSpPr>
        <p:spPr>
          <a:xfrm>
            <a:off x="1097280" y="1845734"/>
            <a:ext cx="4198666" cy="179647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Iterations</a:t>
            </a:r>
            <a:r>
              <a:rPr lang="de-DE" dirty="0"/>
              <a:t>: </a:t>
            </a:r>
            <a:r>
              <a:rPr lang="de-DE" dirty="0" smtClean="0"/>
              <a:t>3</a:t>
            </a:r>
            <a:br>
              <a:rPr lang="de-DE" dirty="0" smtClean="0"/>
            </a:b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smtClean="0"/>
              <a:t>components</a:t>
            </a:r>
            <a:r>
              <a:rPr lang="de-DE" dirty="0"/>
              <a:t>: </a:t>
            </a:r>
            <a:r>
              <a:rPr lang="de-DE" dirty="0" smtClean="0"/>
              <a:t>1</a:t>
            </a:r>
            <a:br>
              <a:rPr lang="de-DE" dirty="0" smtClean="0"/>
            </a:br>
            <a:r>
              <a:rPr lang="de-DE" dirty="0" smtClean="0"/>
              <a:t>Sizes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smtClean="0"/>
              <a:t>components</a:t>
            </a:r>
            <a:r>
              <a:rPr lang="de-DE" dirty="0"/>
              <a:t>: </a:t>
            </a:r>
            <a:r>
              <a:rPr lang="de-DE" dirty="0" smtClean="0"/>
              <a:t>{3</a:t>
            </a:r>
            <a:r>
              <a:rPr lang="de-DE" dirty="0"/>
              <a:t>}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smtClean="0"/>
              <a:t>Vertices)</a:t>
            </a:r>
            <a:br>
              <a:rPr lang="de-DE" dirty="0" smtClean="0"/>
            </a:br>
            <a:r>
              <a:rPr lang="de-DE" err="1" smtClean="0"/>
              <a:t>Biggest</a:t>
            </a:r>
            <a:r>
              <a:rPr lang="de-DE" smtClean="0"/>
              <a:t> </a:t>
            </a:r>
            <a:r>
              <a:rPr lang="de-DE" smtClean="0"/>
              <a:t>component‘s </a:t>
            </a:r>
            <a:r>
              <a:rPr lang="de-DE" dirty="0" err="1" smtClean="0"/>
              <a:t>size</a:t>
            </a:r>
            <a:r>
              <a:rPr lang="de-DE" dirty="0" smtClean="0"/>
              <a:t>: 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872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81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0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3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6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9" grpId="0" animBg="1"/>
      <p:bldP spid="29" grpId="1" animBg="1"/>
      <p:bldP spid="30" grpId="0" animBg="1"/>
      <p:bldP spid="30" grpId="1" animBg="1"/>
      <p:bldP spid="38" grpId="0" animBg="1"/>
      <p:bldP spid="38" grpId="1" animBg="1"/>
      <p:bldP spid="40" grpId="0"/>
    </p:bld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690</Words>
  <Application>Microsoft Office PowerPoint</Application>
  <PresentationFormat>Breitbild</PresentationFormat>
  <Paragraphs>313</Paragraphs>
  <Slides>19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Symbol</vt:lpstr>
      <vt:lpstr>Rückblick</vt:lpstr>
      <vt:lpstr>Graph Metrics &amp; Measures</vt:lpstr>
      <vt:lpstr>Table of contents</vt:lpstr>
      <vt:lpstr>Introduction</vt:lpstr>
      <vt:lpstr>Measures and Metrics</vt:lpstr>
      <vt:lpstr>Foodbroker Graph</vt:lpstr>
      <vt:lpstr>Foodbroker Graph</vt:lpstr>
      <vt:lpstr>Weakly Connected Components</vt:lpstr>
      <vt:lpstr>Weakly Connected Components Introduction</vt:lpstr>
      <vt:lpstr>Weakly Connected Components Algorithm</vt:lpstr>
      <vt:lpstr>Weakly Connected Components Implementation</vt:lpstr>
      <vt:lpstr>Weakly Connected Components Implementation</vt:lpstr>
      <vt:lpstr>Weakly Connected Components Implementation</vt:lpstr>
      <vt:lpstr>Weakly Connected Components Implementation</vt:lpstr>
      <vt:lpstr>Weakly Connected Components Implementation</vt:lpstr>
      <vt:lpstr>Weakly Connected Components Implementation</vt:lpstr>
      <vt:lpstr>Weakly Connected Components Implementation</vt:lpstr>
      <vt:lpstr>Visualization</vt:lpstr>
      <vt:lpstr>Lessons learned?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Metrics &amp; Measures</dc:title>
  <dc:creator>ms625482</dc:creator>
  <cp:lastModifiedBy>Lukas Werner</cp:lastModifiedBy>
  <cp:revision>145</cp:revision>
  <dcterms:created xsi:type="dcterms:W3CDTF">2016-02-12T14:11:32Z</dcterms:created>
  <dcterms:modified xsi:type="dcterms:W3CDTF">2016-03-04T11:17:33Z</dcterms:modified>
</cp:coreProperties>
</file>